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5"/>
  </p:notesMasterIdLst>
  <p:sldIdLst>
    <p:sldId id="256" r:id="rId2"/>
    <p:sldId id="258" r:id="rId3"/>
    <p:sldId id="264" r:id="rId4"/>
    <p:sldId id="279" r:id="rId5"/>
    <p:sldId id="263" r:id="rId6"/>
    <p:sldId id="275" r:id="rId7"/>
    <p:sldId id="274" r:id="rId8"/>
    <p:sldId id="278" r:id="rId9"/>
    <p:sldId id="276" r:id="rId10"/>
    <p:sldId id="272" r:id="rId11"/>
    <p:sldId id="273" r:id="rId12"/>
    <p:sldId id="277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20C6B-5F4E-4EDC-9AFD-6744A46C63EB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5366A-AF78-47DA-892A-D0A44532BB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533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48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51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01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245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36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603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5812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939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131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AE0A-2F44-4447-8B65-8E6C577E5F50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Järfälla kommun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EE1C-A621-42F7-888B-F3448BBB159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24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930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00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34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17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02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37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54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08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8100-1D1F-4087-86C6-B197F254156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C6356-289E-4900-9AE2-CF187B3540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987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  <p:sldLayoutId id="214748380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76424" y="687337"/>
            <a:ext cx="8791575" cy="1397726"/>
          </a:xfrm>
        </p:spPr>
        <p:txBody>
          <a:bodyPr/>
          <a:lstStyle/>
          <a:p>
            <a:pPr algn="ctr"/>
            <a:r>
              <a:rPr lang="sv-SE" dirty="0" smtClean="0"/>
              <a:t>Herrestaskolan </a:t>
            </a:r>
            <a:br>
              <a:rPr lang="sv-SE" dirty="0" smtClean="0"/>
            </a:br>
            <a:r>
              <a:rPr lang="sv-SE" sz="3800" dirty="0" smtClean="0"/>
              <a:t>förskoleklass Orion</a:t>
            </a:r>
            <a:endParaRPr lang="sv-SE" sz="3800" dirty="0"/>
          </a:p>
        </p:txBody>
      </p:sp>
      <p:pic>
        <p:nvPicPr>
          <p:cNvPr id="1026" name="Picture 2" descr="Herrestaskolan är ett flaggskepp för Järfälla kommu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020" y="2412784"/>
            <a:ext cx="6088381" cy="342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ll:Landsdata Järfälla kommun –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468" y="5499153"/>
            <a:ext cx="547088" cy="63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546128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230618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11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1365528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60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36817" y="3946709"/>
            <a:ext cx="10515600" cy="6118802"/>
          </a:xfrm>
        </p:spPr>
        <p:txBody>
          <a:bodyPr>
            <a:normAutofit/>
          </a:bodyPr>
          <a:lstStyle/>
          <a:p>
            <a:r>
              <a:rPr lang="sv-SE" sz="2900" dirty="0"/>
              <a:t/>
            </a:r>
            <a:br>
              <a:rPr lang="sv-SE" sz="2900" dirty="0"/>
            </a:br>
            <a:r>
              <a:rPr lang="sv-SE" sz="2900" dirty="0"/>
              <a:t/>
            </a:r>
            <a:br>
              <a:rPr lang="sv-SE" sz="2900" dirty="0"/>
            </a:b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684108" y="1062056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PLATS PÅ FRITIDSHEM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79300" y="2283115"/>
            <a:ext cx="10915613" cy="3614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Ansökan om fritidshem via </a:t>
            </a:r>
            <a:r>
              <a:rPr lang="sv-SE" sz="2400" dirty="0"/>
              <a:t>kommunens e-tjänst. https://www.jarfalla.se/forskolaochskola/smabarn/forskolaochpedagogiskomsorg/etjanstforforskolapedagogiskomsorgfritidshemochfritidsklubb.4.4c481391697a8f482f3d52d.html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Om du inte har behov av fritidshem ska du säga upp platsen via e-tjänsten.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På väg att flytta till Järfälla? Eller är du nyinflyttad? </a:t>
            </a:r>
            <a:br>
              <a:rPr lang="sv-SE" sz="2400" dirty="0" smtClean="0"/>
            </a:br>
            <a:r>
              <a:rPr lang="sv-SE" sz="2400" dirty="0" smtClean="0"/>
              <a:t>Vill du att ditt barn ska gå på fritidshem behöver du </a:t>
            </a:r>
            <a:r>
              <a:rPr lang="sv-SE" sz="2400" u="sng" dirty="0" smtClean="0"/>
              <a:t>ansöka om fritidsplats</a:t>
            </a:r>
            <a:r>
              <a:rPr lang="sv-SE" sz="2400" dirty="0" smtClean="0"/>
              <a:t>. </a:t>
            </a:r>
            <a:r>
              <a:rPr lang="sv-SE" sz="2400" dirty="0"/>
              <a:t/>
            </a:r>
            <a:br>
              <a:rPr lang="sv-SE" sz="2400" dirty="0"/>
            </a:br>
            <a:endParaRPr lang="sv-SE" sz="2400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30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36817" y="3946709"/>
            <a:ext cx="10515600" cy="6118802"/>
          </a:xfrm>
        </p:spPr>
        <p:txBody>
          <a:bodyPr>
            <a:normAutofit/>
          </a:bodyPr>
          <a:lstStyle/>
          <a:p>
            <a:r>
              <a:rPr lang="sv-SE" sz="2900" dirty="0"/>
              <a:t/>
            </a:r>
            <a:br>
              <a:rPr lang="sv-SE" sz="2900" dirty="0"/>
            </a:br>
            <a:r>
              <a:rPr lang="sv-SE" sz="2900" dirty="0"/>
              <a:t/>
            </a:r>
            <a:br>
              <a:rPr lang="sv-SE" sz="2900" dirty="0"/>
            </a:b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537964" y="474229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REGLER FÖR FRITIDSHEM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22335" y="1729762"/>
            <a:ext cx="10915613" cy="495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>
                <a:cs typeface="Times New Roman" panose="02020603050405020304" pitchFamily="18" charset="0"/>
              </a:rPr>
              <a:t>Från </a:t>
            </a:r>
            <a:r>
              <a:rPr lang="sv-SE" sz="2400" dirty="0">
                <a:cs typeface="Times New Roman" panose="02020603050405020304" pitchFamily="18" charset="0"/>
              </a:rPr>
              <a:t>och med sex års ålder </a:t>
            </a:r>
            <a:r>
              <a:rPr lang="sv-SE" sz="2400" dirty="0" smtClean="0">
                <a:cs typeface="Times New Roman" panose="02020603050405020304" pitchFamily="18" charset="0"/>
              </a:rPr>
              <a:t>erbjuds fritidshem </a:t>
            </a:r>
            <a:r>
              <a:rPr lang="sv-SE" sz="2400" dirty="0">
                <a:cs typeface="Times New Roman" panose="02020603050405020304" pitchFamily="18" charset="0"/>
              </a:rPr>
              <a:t>i den omfattning som </a:t>
            </a:r>
            <a:r>
              <a:rPr lang="sv-SE" sz="2400" dirty="0" smtClean="0">
                <a:cs typeface="Times New Roman" panose="02020603050405020304" pitchFamily="18" charset="0"/>
              </a:rPr>
              <a:t>behövs, </a:t>
            </a:r>
            <a:br>
              <a:rPr lang="sv-SE" sz="2400" dirty="0" smtClean="0">
                <a:cs typeface="Times New Roman" panose="02020603050405020304" pitchFamily="18" charset="0"/>
              </a:rPr>
            </a:br>
            <a:r>
              <a:rPr lang="sv-SE" sz="2400" dirty="0" smtClean="0">
                <a:cs typeface="Times New Roman" panose="02020603050405020304" pitchFamily="18" charset="0"/>
              </a:rPr>
              <a:t>med </a:t>
            </a:r>
            <a:r>
              <a:rPr lang="sv-SE" sz="2400" dirty="0">
                <a:cs typeface="Times New Roman" panose="02020603050405020304" pitchFamily="18" charset="0"/>
              </a:rPr>
              <a:t>hänsyn till </a:t>
            </a:r>
            <a:r>
              <a:rPr lang="sv-SE" sz="2400" dirty="0" smtClean="0">
                <a:cs typeface="Times New Roman" panose="02020603050405020304" pitchFamily="18" charset="0"/>
              </a:rPr>
              <a:t>föräldrars </a:t>
            </a:r>
            <a:r>
              <a:rPr lang="sv-SE" sz="2400" dirty="0">
                <a:cs typeface="Times New Roman" panose="02020603050405020304" pitchFamily="18" charset="0"/>
              </a:rPr>
              <a:t>arbete eller </a:t>
            </a:r>
            <a:r>
              <a:rPr lang="sv-SE" sz="2400" dirty="0" smtClean="0">
                <a:cs typeface="Times New Roman" panose="02020603050405020304" pitchFamily="18" charset="0"/>
              </a:rPr>
              <a:t>studier.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Om </a:t>
            </a:r>
            <a:r>
              <a:rPr lang="sv-SE" sz="2400" dirty="0"/>
              <a:t>du är föräldraledig har </a:t>
            </a:r>
            <a:r>
              <a:rPr lang="sv-SE" sz="2400" dirty="0" smtClean="0"/>
              <a:t>barnet </a:t>
            </a:r>
            <a:r>
              <a:rPr lang="sv-SE" sz="2400" dirty="0"/>
              <a:t>rätt till plats på fritidshem mellan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kl. 09.00-16.00</a:t>
            </a:r>
            <a:r>
              <a:rPr lang="sv-SE" sz="2400" dirty="0"/>
              <a:t>. Kom ihåg att ändra närvarotiden senast 30 dagar efter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det </a:t>
            </a:r>
            <a:r>
              <a:rPr lang="sv-SE" sz="2400" dirty="0"/>
              <a:t>nya syskonets födelse. 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Under </a:t>
            </a:r>
            <a:r>
              <a:rPr lang="sv-SE" sz="2400" dirty="0"/>
              <a:t>skollov och studiedagar får ditt barn </a:t>
            </a:r>
            <a:r>
              <a:rPr lang="sv-SE" sz="2400" u="sng" dirty="0"/>
              <a:t>inte </a:t>
            </a:r>
            <a:r>
              <a:rPr lang="sv-SE" sz="2400" dirty="0"/>
              <a:t>vara på fritidshemmet. 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Om </a:t>
            </a:r>
            <a:r>
              <a:rPr lang="sv-SE" sz="2400" dirty="0"/>
              <a:t>du </a:t>
            </a:r>
            <a:r>
              <a:rPr lang="sv-SE" sz="2400" dirty="0" smtClean="0"/>
              <a:t>är/blir </a:t>
            </a:r>
            <a:r>
              <a:rPr lang="sv-SE" sz="2400" dirty="0"/>
              <a:t>arbetslös har </a:t>
            </a:r>
            <a:r>
              <a:rPr lang="sv-SE" sz="2400" dirty="0" smtClean="0"/>
              <a:t>barnet </a:t>
            </a:r>
            <a:r>
              <a:rPr lang="sv-SE" sz="2400" dirty="0"/>
              <a:t>rätt till plats på fritidshem eller pedagogisk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omsorg om du </a:t>
            </a:r>
            <a:r>
              <a:rPr lang="sv-SE" sz="2400" dirty="0"/>
              <a:t>är inskriven hos arbetsförmedlingen och aktivt söker arbete.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Du </a:t>
            </a:r>
            <a:r>
              <a:rPr lang="sv-SE" sz="2400" dirty="0"/>
              <a:t>får då ha ditt barn på fritidshemmet mellan klockan </a:t>
            </a:r>
            <a:r>
              <a:rPr lang="sv-SE" sz="2400" dirty="0" smtClean="0"/>
              <a:t>09.00-16.00</a:t>
            </a:r>
            <a:r>
              <a:rPr lang="sv-SE" sz="2400" dirty="0"/>
              <a:t>. </a:t>
            </a:r>
            <a:endParaRPr lang="sv-SE" sz="2400" dirty="0" smtClean="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https://www.jarfalla.se/forskolaochskola/skolbarn/fritidshem.4.640dac6b1300db73e7c800013320.html</a:t>
            </a:r>
            <a:endParaRPr lang="sv-SE" sz="2400" b="1" dirty="0">
              <a:cs typeface="Times New Roman" panose="02020603050405020304" pitchFamily="18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077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538032" y="1206723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INFORMATIONSKANALEN V-KLASS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89151" y="2458025"/>
            <a:ext cx="10915613" cy="227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Skolan kommunicerar med dig/er vårdnadshavare via </a:t>
            </a:r>
            <a:r>
              <a:rPr lang="sv-SE" sz="2400" dirty="0" err="1" smtClean="0"/>
              <a:t>lärplattformen</a:t>
            </a:r>
            <a:r>
              <a:rPr lang="sv-SE" sz="2400" dirty="0" smtClean="0"/>
              <a:t> V-klass.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Det är därmed viktigt att du/ni som vårdnadshavare;</a:t>
            </a:r>
            <a:br>
              <a:rPr lang="sv-SE" sz="2400" dirty="0" smtClean="0"/>
            </a:br>
            <a:r>
              <a:rPr lang="sv-SE" sz="2400" dirty="0" smtClean="0"/>
              <a:t>* Läser all information och kalendarium om stängningsdagar.</a:t>
            </a:r>
            <a:br>
              <a:rPr lang="sv-SE" sz="2400" dirty="0" smtClean="0"/>
            </a:br>
            <a:r>
              <a:rPr lang="sv-SE" sz="2400" dirty="0" smtClean="0"/>
              <a:t>* Fyller i kontaktuppgifter, mobilnummer samt mailadresser.</a:t>
            </a:r>
            <a:br>
              <a:rPr lang="sv-SE" sz="2400" dirty="0" smtClean="0"/>
            </a:br>
            <a:r>
              <a:rPr lang="sv-SE" sz="2400" dirty="0" smtClean="0"/>
              <a:t>* Anmäler vistelsetider och behov av omsorg, både före och efter skoldagen. </a:t>
            </a:r>
            <a:endParaRPr lang="sv-SE" sz="2400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746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89151" y="2205861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dirty="0" smtClean="0">
                <a:cs typeface="Arial" panose="020B0604020202020204" pitchFamily="34" charset="0"/>
              </a:rPr>
              <a:t>VARMT VÄLKOMNA ATT SÖKA PLATS </a:t>
            </a:r>
            <a:br>
              <a:rPr lang="sv-SE" dirty="0" smtClean="0">
                <a:cs typeface="Arial" panose="020B0604020202020204" pitchFamily="34" charset="0"/>
              </a:rPr>
            </a:br>
            <a:r>
              <a:rPr lang="sv-SE" dirty="0" smtClean="0">
                <a:cs typeface="Arial" panose="020B0604020202020204" pitchFamily="34" charset="0"/>
              </a:rPr>
              <a:t>HOS OSS PÅ HERRESTASKOLAN!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02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94986" y="951025"/>
            <a:ext cx="9905998" cy="1478570"/>
          </a:xfrm>
        </p:spPr>
        <p:txBody>
          <a:bodyPr/>
          <a:lstStyle/>
          <a:p>
            <a:r>
              <a:rPr lang="sv-SE" dirty="0" smtClean="0"/>
              <a:t>Barkarbystaden/HERRESTASKOLAN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1238229" y="2209113"/>
            <a:ext cx="10062755" cy="354171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 smtClean="0"/>
              <a:t>Barkarbystaden expanderar, vilket medför ett ökat behov av fler skolplatser. Antal barn i behov av förskoleklass i Barkarbystaden beräknas till:</a:t>
            </a:r>
            <a:br>
              <a:rPr lang="sv-SE" dirty="0" smtClean="0"/>
            </a:br>
            <a:r>
              <a:rPr lang="sv-SE" dirty="0" smtClean="0"/>
              <a:t>- HT 2022: 111 </a:t>
            </a:r>
            <a:r>
              <a:rPr lang="sv-SE" dirty="0" err="1" smtClean="0"/>
              <a:t>st</a:t>
            </a:r>
            <a:endParaRPr lang="sv-SE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Herrestaskolans </a:t>
            </a:r>
            <a:r>
              <a:rPr lang="sv-SE" dirty="0" smtClean="0"/>
              <a:t>har kapacitet till att ta emot 52 </a:t>
            </a:r>
            <a:r>
              <a:rPr lang="sv-SE" dirty="0"/>
              <a:t>elever </a:t>
            </a:r>
            <a:r>
              <a:rPr lang="sv-SE" dirty="0" smtClean="0"/>
              <a:t>i förskoleklass per år, </a:t>
            </a:r>
            <a:r>
              <a:rPr lang="sv-SE" dirty="0"/>
              <a:t>från 2021. </a:t>
            </a:r>
            <a:endParaRPr lang="sv-SE" dirty="0" smtClean="0"/>
          </a:p>
        </p:txBody>
      </p:sp>
      <p:sp>
        <p:nvSpPr>
          <p:cNvPr id="7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8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9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480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326660" y="399409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SKOLVAL - FÖRSKOLEKLASS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988467" y="1629782"/>
            <a:ext cx="10915613" cy="461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Via vår e-tjänst ska </a:t>
            </a:r>
            <a:r>
              <a:rPr lang="sv-SE" sz="2400" dirty="0" smtClean="0"/>
              <a:t>du/ni </a:t>
            </a:r>
            <a:r>
              <a:rPr lang="sv-SE" sz="2400" dirty="0"/>
              <a:t>som vårdnads­havare lämna önskemål om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vilken skola </a:t>
            </a:r>
            <a:r>
              <a:rPr lang="sv-SE" sz="2400" dirty="0"/>
              <a:t>i Järfälla </a:t>
            </a:r>
            <a:r>
              <a:rPr lang="sv-SE" sz="2400" dirty="0" smtClean="0"/>
              <a:t>ni </a:t>
            </a:r>
            <a:r>
              <a:rPr lang="sv-SE" sz="2400" dirty="0"/>
              <a:t>vill att </a:t>
            </a:r>
            <a:r>
              <a:rPr lang="sv-SE" sz="2400" dirty="0" smtClean="0"/>
              <a:t>ert </a:t>
            </a:r>
            <a:r>
              <a:rPr lang="sv-SE" sz="2400" dirty="0"/>
              <a:t>barn ska gå på. 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För </a:t>
            </a:r>
            <a:r>
              <a:rPr lang="sv-SE" sz="2400" dirty="0"/>
              <a:t>att kunna använda e-tjänsten behöver </a:t>
            </a:r>
            <a:r>
              <a:rPr lang="sv-SE" sz="2400" dirty="0" smtClean="0"/>
              <a:t>du/ni ha ett fungerande bank-id</a:t>
            </a:r>
            <a:r>
              <a:rPr lang="sv-SE" sz="2400" dirty="0"/>
              <a:t>. </a:t>
            </a:r>
            <a:endParaRPr lang="sv-SE" sz="2400" dirty="0" smtClean="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Observera </a:t>
            </a:r>
            <a:r>
              <a:rPr lang="sv-SE" sz="2400" dirty="0"/>
              <a:t>att </a:t>
            </a:r>
            <a:r>
              <a:rPr lang="sv-SE" sz="2400" dirty="0" smtClean="0"/>
              <a:t>ert önskemål </a:t>
            </a:r>
            <a:r>
              <a:rPr lang="sv-SE" sz="2400" dirty="0"/>
              <a:t>om skola är </a:t>
            </a:r>
            <a:r>
              <a:rPr lang="sv-SE" sz="2400" dirty="0" smtClean="0"/>
              <a:t>registrerat först när </a:t>
            </a:r>
            <a:r>
              <a:rPr lang="sv-SE" sz="2400" u="sng" dirty="0" smtClean="0"/>
              <a:t>alla vårdnadshavare </a:t>
            </a:r>
            <a:br>
              <a:rPr lang="sv-SE" sz="2400" u="sng" dirty="0" smtClean="0"/>
            </a:br>
            <a:r>
              <a:rPr lang="sv-SE" sz="2400" dirty="0" smtClean="0"/>
              <a:t>har </a:t>
            </a:r>
            <a:r>
              <a:rPr lang="sv-SE" sz="2400" dirty="0"/>
              <a:t>gått in i e-tjänsten och tryckt </a:t>
            </a:r>
            <a:r>
              <a:rPr lang="sv-SE" sz="2400" dirty="0" smtClean="0"/>
              <a:t>godkänt. 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Ni kan </a:t>
            </a:r>
            <a:r>
              <a:rPr lang="sv-SE" sz="2400" dirty="0"/>
              <a:t>läsa mer om skolvalet i bifogad länk. Där hittar </a:t>
            </a:r>
            <a:r>
              <a:rPr lang="sv-SE" sz="2400" dirty="0" smtClean="0"/>
              <a:t>ni även information </a:t>
            </a:r>
            <a:r>
              <a:rPr lang="sv-SE" sz="2400" dirty="0"/>
              <a:t>på </a:t>
            </a:r>
            <a:r>
              <a:rPr lang="sv-SE" sz="2400" dirty="0" smtClean="0"/>
              <a:t>andra språk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sv-SE" sz="2400" dirty="0" smtClean="0"/>
              <a:t>https</a:t>
            </a:r>
            <a:r>
              <a:rPr lang="sv-SE" sz="2400" dirty="0"/>
              <a:t>://www.jarfalla.se/forskolaochskola/skolbarn/skolansokanochskolbyte/skolval.4.17d07d8416e3aaa8cbbcffe.html</a:t>
            </a:r>
            <a:br>
              <a:rPr lang="sv-SE" sz="2400" dirty="0"/>
            </a:br>
            <a:endParaRPr lang="sv-SE" sz="2400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48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484712" y="110764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SKOLVALET - VIKTIGA DATUM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79655" y="2430200"/>
            <a:ext cx="10915613" cy="235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Valet </a:t>
            </a:r>
            <a:r>
              <a:rPr lang="sv-SE" sz="2400" dirty="0"/>
              <a:t>till förskole­klass höst­terminen 2021 </a:t>
            </a:r>
            <a:endParaRPr lang="sv-SE" sz="2400" dirty="0" smtClean="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Skolvalet </a:t>
            </a:r>
            <a:r>
              <a:rPr lang="sv-SE" sz="2400" dirty="0"/>
              <a:t>pågår mellan den 31 januari och 14 februari 2022</a:t>
            </a:r>
            <a:r>
              <a:rPr lang="sv-SE" sz="2400" dirty="0" smtClean="0"/>
              <a:t>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u="sng" dirty="0" smtClean="0"/>
              <a:t>I </a:t>
            </a:r>
            <a:r>
              <a:rPr lang="sv-SE" sz="2400" u="sng" dirty="0"/>
              <a:t>april kommer besked </a:t>
            </a:r>
            <a:r>
              <a:rPr lang="sv-SE" sz="2400" dirty="0"/>
              <a:t>om skolplaceringarna. När allt är klart skickas placeringsbesked </a:t>
            </a:r>
            <a:r>
              <a:rPr lang="sv-SE" sz="2400" dirty="0" smtClean="0"/>
              <a:t>till skolorna.</a:t>
            </a:r>
            <a:r>
              <a:rPr lang="sv-SE" sz="2400" dirty="0"/>
              <a:t/>
            </a:r>
            <a:br>
              <a:rPr lang="sv-SE" sz="2400" dirty="0"/>
            </a:br>
            <a:endParaRPr lang="sv-SE" sz="2400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14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4163" y="357258"/>
            <a:ext cx="9905998" cy="1369057"/>
          </a:xfrm>
        </p:spPr>
        <p:txBody>
          <a:bodyPr>
            <a:normAutofit/>
          </a:bodyPr>
          <a:lstStyle/>
          <a:p>
            <a:r>
              <a:rPr lang="sv-SE" sz="3600" dirty="0" smtClean="0">
                <a:cs typeface="Arial" panose="020B0604020202020204" pitchFamily="34" charset="0"/>
              </a:rPr>
              <a:t>Förskoleklass - vad är det?</a:t>
            </a:r>
            <a:endParaRPr lang="sv-SE" sz="3600" dirty="0">
              <a:cs typeface="Arial" panose="020B0604020202020204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138647" y="1569559"/>
            <a:ext cx="9529156" cy="5081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i="0" dirty="0" smtClean="0">
                <a:effectLst/>
                <a:cs typeface="Arial" panose="020B0604020202020204" pitchFamily="34" charset="0"/>
              </a:rPr>
              <a:t>Förskoleklassen är obligatorisk. Det innebär att barn som är bosatta i Sverige har skolplikt och rätt till skolgång, från höstterminen det år de fyller sex år.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Elever </a:t>
            </a:r>
            <a:r>
              <a:rPr lang="sv-SE" sz="2400" dirty="0"/>
              <a:t>i förskoleklass har rätt till minst 525 undervisningstimmar per läsår. </a:t>
            </a:r>
            <a:r>
              <a:rPr lang="sv-SE" sz="2400" dirty="0" smtClean="0"/>
              <a:t>D.v.s. </a:t>
            </a:r>
            <a:r>
              <a:rPr lang="sv-SE" sz="2400" dirty="0"/>
              <a:t>15 timmar/veckan eller 3 timmar/dag. Det är vanligt att </a:t>
            </a:r>
            <a:r>
              <a:rPr lang="sv-SE" sz="2400" dirty="0" smtClean="0"/>
              <a:t>barnet är </a:t>
            </a:r>
            <a:r>
              <a:rPr lang="sv-SE" sz="2400" dirty="0"/>
              <a:t>i fritidsverksamhet efter </a:t>
            </a:r>
            <a:r>
              <a:rPr lang="sv-SE" sz="2400" dirty="0" smtClean="0"/>
              <a:t>förskoleklassen.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Förskoleklassen följer skolans läsår och är avgiftsfri. </a:t>
            </a:r>
            <a:endParaRPr lang="sv-SE" sz="2400" dirty="0" smtClean="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Förskoleklassen </a:t>
            </a:r>
            <a:r>
              <a:rPr lang="sv-SE" sz="2400" dirty="0"/>
              <a:t>förenar förskolans och grundskolans metoder och pedagogiska traditioner. </a:t>
            </a:r>
            <a:endParaRPr lang="sv-SE" sz="2400" dirty="0" smtClean="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Förskoleklassen följer </a:t>
            </a:r>
            <a:r>
              <a:rPr lang="sv-SE" sz="2400" dirty="0"/>
              <a:t>samma läroplan som grundskolan</a:t>
            </a:r>
            <a:r>
              <a:rPr lang="sv-SE" sz="2400" dirty="0" smtClean="0"/>
              <a:t>.</a:t>
            </a:r>
            <a:endParaRPr lang="sv-SE" sz="2400" b="0" i="0" dirty="0" smtClean="0">
              <a:effectLst/>
              <a:cs typeface="Arial" panose="020B0604020202020204" pitchFamily="34" charset="0"/>
            </a:endParaRP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400" b="0" i="0" dirty="0">
              <a:effectLst/>
              <a:cs typeface="Arial" panose="020B0604020202020204" pitchFamily="34" charset="0"/>
            </a:endParaRPr>
          </a:p>
        </p:txBody>
      </p:sp>
      <p:sp>
        <p:nvSpPr>
          <p:cNvPr id="4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72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36817" y="3946709"/>
            <a:ext cx="10515600" cy="6118802"/>
          </a:xfrm>
        </p:spPr>
        <p:txBody>
          <a:bodyPr>
            <a:normAutofit/>
          </a:bodyPr>
          <a:lstStyle/>
          <a:p>
            <a:r>
              <a:rPr lang="sv-SE" sz="2900" dirty="0"/>
              <a:t/>
            </a:r>
            <a:br>
              <a:rPr lang="sv-SE" sz="2900" dirty="0"/>
            </a:br>
            <a:r>
              <a:rPr lang="sv-SE" sz="2900" dirty="0"/>
              <a:t/>
            </a:r>
            <a:br>
              <a:rPr lang="sv-SE" sz="2900" dirty="0"/>
            </a:b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608136" y="516521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HERRESTASKOLANS FÖRSKOLEKLASS - Orion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50937" y="1866183"/>
            <a:ext cx="10915613" cy="351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600" dirty="0" smtClean="0">
                <a:cs typeface="Times New Roman" panose="02020603050405020304" pitchFamily="18" charset="0"/>
              </a:rPr>
              <a:t>Förskoleklassen Orion har sin verksamhet huvudsakligen kl. 08.10-14.00. </a:t>
            </a:r>
            <a:br>
              <a:rPr lang="sv-SE" sz="2600" dirty="0" smtClean="0">
                <a:cs typeface="Times New Roman" panose="02020603050405020304" pitchFamily="18" charset="0"/>
              </a:rPr>
            </a:br>
            <a:r>
              <a:rPr lang="sv-SE" sz="2600" dirty="0" smtClean="0">
                <a:cs typeface="Times New Roman" panose="02020603050405020304" pitchFamily="18" charset="0"/>
              </a:rPr>
              <a:t>Start och sluttid varierar under veckan, enligt läsårets schema. 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600" dirty="0" smtClean="0">
                <a:cs typeface="Times New Roman" panose="02020603050405020304" pitchFamily="18" charset="0"/>
              </a:rPr>
              <a:t>Fritidsverksamheten sker i samma lokaler som undervisningen. 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600" dirty="0" smtClean="0">
                <a:cs typeface="Times New Roman" panose="02020603050405020304" pitchFamily="18" charset="0"/>
              </a:rPr>
              <a:t>På tisdagar har skolan arbetslagsplanering mellan kl. 08.00-08.50. </a:t>
            </a:r>
            <a:br>
              <a:rPr lang="sv-SE" sz="2600" dirty="0" smtClean="0">
                <a:cs typeface="Times New Roman" panose="02020603050405020304" pitchFamily="18" charset="0"/>
              </a:rPr>
            </a:br>
            <a:r>
              <a:rPr lang="sv-SE" sz="2600" dirty="0" smtClean="0">
                <a:cs typeface="Times New Roman" panose="02020603050405020304" pitchFamily="18" charset="0"/>
              </a:rPr>
              <a:t>Skolan börjar kl. 09.00 denna dag. Behöver ditt barn omsorg tidigare </a:t>
            </a:r>
            <a:br>
              <a:rPr lang="sv-SE" sz="2600" dirty="0" smtClean="0">
                <a:cs typeface="Times New Roman" panose="02020603050405020304" pitchFamily="18" charset="0"/>
              </a:rPr>
            </a:br>
            <a:r>
              <a:rPr lang="sv-SE" sz="2600" dirty="0" smtClean="0">
                <a:cs typeface="Times New Roman" panose="02020603050405020304" pitchFamily="18" charset="0"/>
              </a:rPr>
              <a:t>lämnas barnet till övrig skolpersonal utomhus på skolgården.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600" dirty="0" smtClean="0">
                <a:cs typeface="Times New Roman" panose="02020603050405020304" pitchFamily="18" charset="0"/>
              </a:rPr>
              <a:t>På nästa sida kan du se hur en dag på Orion kan se ut.</a:t>
            </a: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94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36817" y="3946709"/>
            <a:ext cx="10515600" cy="6118802"/>
          </a:xfrm>
        </p:spPr>
        <p:txBody>
          <a:bodyPr>
            <a:normAutofit/>
          </a:bodyPr>
          <a:lstStyle/>
          <a:p>
            <a:r>
              <a:rPr lang="sv-SE" sz="2900" dirty="0"/>
              <a:t/>
            </a:r>
            <a:br>
              <a:rPr lang="sv-SE" sz="2900" dirty="0"/>
            </a:br>
            <a:r>
              <a:rPr lang="sv-SE" sz="2900" dirty="0"/>
              <a:t/>
            </a:r>
            <a:br>
              <a:rPr lang="sv-SE" sz="2900" dirty="0"/>
            </a:b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464132" y="-137977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EN DAG PÅ ORION - hålltider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06933" y="915851"/>
            <a:ext cx="10915613" cy="564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>
                <a:cs typeface="Times New Roman" panose="02020603050405020304" pitchFamily="18" charset="0"/>
              </a:rPr>
              <a:t>Verksamheten i förskoleklass ser ungefär ut som följer: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>06.30	Öppning fritidshem, på Orion.</a:t>
            </a:r>
            <a:r>
              <a:rPr lang="sv-SE" sz="1600" dirty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sv-SE" sz="1600" dirty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</a:br>
            <a: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>07.15	Frukost för elever som inte ätit hemma.</a:t>
            </a:r>
            <a:b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</a:br>
            <a: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>07.30	Pedagoger tar emot elever på skolgården. </a:t>
            </a:r>
            <a:b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</a:br>
            <a:r>
              <a:rPr lang="sv-SE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sv-SE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08.10	Skoldagen börjar.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08.10	Arbetspass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09.20	Fruktstund</a:t>
            </a:r>
            <a:r>
              <a:rPr lang="sv-SE" dirty="0">
                <a:cs typeface="Times New Roman" panose="02020603050405020304" pitchFamily="18" charset="0"/>
              </a:rPr>
              <a:t> </a:t>
            </a:r>
            <a:r>
              <a:rPr lang="sv-SE" dirty="0" smtClean="0">
                <a:cs typeface="Times New Roman" panose="02020603050405020304" pitchFamily="18" charset="0"/>
              </a:rPr>
              <a:t>&amp; rast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10.00 	Arbetspass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10.50	Lunch följt av lunchrast.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12.15	Arbetspass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13.45	Skolan slutar &amp; fritidsverksamhet startar.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13.50	Hemgång alt. fritidshem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>14.00	Mellanmål &amp; fritidsverksamhet</a:t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dirty="0" smtClean="0">
                <a:cs typeface="Times New Roman" panose="02020603050405020304" pitchFamily="18" charset="0"/>
              </a:rPr>
              <a:t/>
            </a:r>
            <a:br>
              <a:rPr lang="sv-SE" dirty="0" smtClean="0">
                <a:cs typeface="Times New Roman" panose="02020603050405020304" pitchFamily="18" charset="0"/>
              </a:rPr>
            </a:br>
            <a: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>16.45	Hopslagning av fritidshem, på Orion.</a:t>
            </a:r>
            <a:b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</a:br>
            <a:r>
              <a:rPr lang="sv-SE" sz="1600" dirty="0" smtClean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>17.30 	Skolan stänger, alla barn ska vara hämtade.</a:t>
            </a: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706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260149" y="223349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SKOLVERKETS KARTLÄGGNING I FÖRSKOLEKLASS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44518" y="1371353"/>
            <a:ext cx="10915613" cy="5467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I förskoleklass kartläggs alla elevers kunskaper utifrån Skolverkets obligatoriska material ”Hitta språket” och ”Hitta matematiken”. Med hjälp av detta får lärarna/pedagogerna syn på elevernas språkliga medvetenhet och matematiska tänkande. Resultatet ligger sedan, tillsammans med skolans läroplan, till grund för planeringen av undervisningen. Resultatet synliggöra även elever som är i behov av extra anpassningar, särskilt stöd eller särskilda utmaningar.  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000" dirty="0" smtClean="0"/>
              <a:t>https</a:t>
            </a:r>
            <a:r>
              <a:rPr lang="sv-SE" sz="2000" dirty="0"/>
              <a:t>://www.skolverket.se/undervisning/forskoleklassen/kartlaggning-i-forskoleklassen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2052" name="Picture 4" descr="Hitta språket och Hitta matematiken – Specialpedagogen i Skur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603" y="4117758"/>
            <a:ext cx="1189591" cy="158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867" y="4130822"/>
            <a:ext cx="2026471" cy="161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7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590287" y="1206723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cs typeface="Arial" panose="020B0604020202020204" pitchFamily="34" charset="0"/>
              </a:rPr>
              <a:t>PEDAGOGISKA SAMTAL HEM-SKOLA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74653" y="2510277"/>
            <a:ext cx="10915613" cy="1011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Lär-känna-samtal erbjuds i början av läsåret. </a:t>
            </a:r>
            <a:endParaRPr lang="sv-SE" sz="2400" dirty="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>
                <a:cs typeface="Arial" panose="020B0604020202020204" pitchFamily="34" charset="0"/>
              </a:rPr>
              <a:t>Utvecklingssamtal erbjuds under vårterminen.</a:t>
            </a:r>
            <a:endParaRPr lang="sv-SE" sz="2400" dirty="0">
              <a:cs typeface="Arial" panose="020B0604020202020204" pitchFamily="34" charset="0"/>
            </a:endParaRPr>
          </a:p>
        </p:txBody>
      </p:sp>
      <p:sp>
        <p:nvSpPr>
          <p:cNvPr id="6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7566415" y="6461497"/>
            <a:ext cx="2743200" cy="365125"/>
          </a:xfrm>
        </p:spPr>
        <p:txBody>
          <a:bodyPr/>
          <a:lstStyle/>
          <a:p>
            <a:fld id="{6B37AE0A-2F44-4447-8B65-8E6C577E5F50}" type="datetime1">
              <a:rPr lang="sv-SE" smtClean="0"/>
              <a:pPr/>
              <a:t>2022-01-17</a:t>
            </a:fld>
            <a:endParaRPr lang="sv-SE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50905" y="6461496"/>
            <a:ext cx="6239309" cy="365125"/>
          </a:xfrm>
        </p:spPr>
        <p:txBody>
          <a:bodyPr/>
          <a:lstStyle/>
          <a:p>
            <a:r>
              <a:rPr lang="sv-SE" dirty="0" smtClean="0"/>
              <a:t>JÄRFÄLLA KOMMUN</a:t>
            </a:r>
            <a:endParaRPr lang="sv-SE" dirty="0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10385815" y="6461495"/>
            <a:ext cx="771089" cy="365125"/>
          </a:xfrm>
        </p:spPr>
        <p:txBody>
          <a:bodyPr/>
          <a:lstStyle/>
          <a:p>
            <a:fld id="{8E6DEE1C-A621-42F7-888B-F3448BBB1598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06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ts">
  <a:themeElements>
    <a:clrScheme name="Krets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Kret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et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TM04033919[[fn=Krets]]</Template>
  <TotalTime>702</TotalTime>
  <Words>863</Words>
  <Application>Microsoft Office PowerPoint</Application>
  <PresentationFormat>Bredbild</PresentationFormat>
  <Paragraphs>89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Tw Cen MT</vt:lpstr>
      <vt:lpstr>Krets</vt:lpstr>
      <vt:lpstr>Herrestaskolan  förskoleklass Orion</vt:lpstr>
      <vt:lpstr>Barkarbystaden/HERRESTASKOLAN</vt:lpstr>
      <vt:lpstr>PowerPoint-presentation</vt:lpstr>
      <vt:lpstr>PowerPoint-presentation</vt:lpstr>
      <vt:lpstr>Förskoleklass - vad är det?</vt:lpstr>
      <vt:lpstr>  </vt:lpstr>
      <vt:lpstr>  </vt:lpstr>
      <vt:lpstr>PowerPoint-presentation</vt:lpstr>
      <vt:lpstr>PowerPoint-presentation</vt:lpstr>
      <vt:lpstr>  </vt:lpstr>
      <vt:lpstr>  </vt:lpstr>
      <vt:lpstr>PowerPoint-presentation</vt:lpstr>
      <vt:lpstr>PowerPoint-presentation</vt:lpstr>
    </vt:vector>
  </TitlesOfParts>
  <Company>Jarfalla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Satu Harnesk</dc:creator>
  <cp:lastModifiedBy>Lena Malterin</cp:lastModifiedBy>
  <cp:revision>36</cp:revision>
  <dcterms:created xsi:type="dcterms:W3CDTF">2021-02-01T07:47:44Z</dcterms:created>
  <dcterms:modified xsi:type="dcterms:W3CDTF">2022-01-17T13:17:50Z</dcterms:modified>
</cp:coreProperties>
</file>